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Work Sans Medium"/>
      <p:regular r:id="rId25"/>
      <p:bold r:id="rId26"/>
      <p:italic r:id="rId27"/>
      <p:boldItalic r:id="rId28"/>
    </p:embeddedFont>
    <p:embeddedFont>
      <p:font typeface="Work Sans"/>
      <p:regular r:id="rId29"/>
      <p:bold r:id="rId30"/>
      <p:italic r:id="rId31"/>
      <p:boldItalic r:id="rId32"/>
    </p:embeddedFont>
    <p:embeddedFont>
      <p:font typeface="Work San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5U4lGs0HM2gfvZJJ6+gxtNsYI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bold.fntdata"/><Relationship Id="rId25" Type="http://schemas.openxmlformats.org/officeDocument/2006/relationships/font" Target="fonts/WorkSansMedium-regular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7.xml"/><Relationship Id="rId33" Type="http://schemas.openxmlformats.org/officeDocument/2006/relationships/font" Target="fonts/WorkSansLight-regular.fntdata"/><Relationship Id="rId10" Type="http://schemas.openxmlformats.org/officeDocument/2006/relationships/slide" Target="slides/slide6.xml"/><Relationship Id="rId32" Type="http://schemas.openxmlformats.org/officeDocument/2006/relationships/font" Target="fonts/WorkSans-boldItalic.fntdata"/><Relationship Id="rId13" Type="http://schemas.openxmlformats.org/officeDocument/2006/relationships/slide" Target="slides/slide9.xml"/><Relationship Id="rId35" Type="http://schemas.openxmlformats.org/officeDocument/2006/relationships/font" Target="fonts/WorkSansLight-italic.fntdata"/><Relationship Id="rId12" Type="http://schemas.openxmlformats.org/officeDocument/2006/relationships/slide" Target="slides/slide8.xml"/><Relationship Id="rId34" Type="http://schemas.openxmlformats.org/officeDocument/2006/relationships/font" Target="fonts/WorkSansLight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WorkSa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4fb853a3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4fb853a3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64fb853a34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4fb853a3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4fb853a3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64fb853a34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fb853a34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4fb853a34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4fb853a34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4fb853a34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4fb853a34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64fb853a34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4fb853a34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4fb853a34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64fb853a34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4fb853a34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4fb853a34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4fb853a34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4fb853a34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4fb853a34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64fb853a34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4fb853a34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4fb853a34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64fb853a34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4fb853a34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4fb853a34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64fb853a34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4fb853a3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4fb853a3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64fb853a3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app.diagrams.net/#G1Cq35wpGWJMWLxBcf3DcLLeftk3cUWaGX#%7B%22pageId%22%3A%22p43_ynLGDn3kcRHDIgqx%22%7D" TargetMode="External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docs.google.com/document/d/19snoIDx92ibwXatJD3JIbAqv0rCM8i-s/edit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app.diagrams.net/#G1CsjiSEKAV1A0LJWgWN3g26j9mxTf0dYo#%7B%22pageId%22%3A%22jL5EllLIQ67MmCXnTZcO%22%7D" TargetMode="External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docs.google.com/spreadsheets/d/181vylKBuCL_ihRSR9AgD5Ts9r_7xRbROfY22Bvcpb54/edit?gid=1851075323#gid=1851075323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hyperlink" Target="https://view.genially.com/689b646d8ff83b7626f8c7e6/interactive-content-wireframes-zaap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app.diagrams.net/#G1-wFSvLEc7JSnyGKd1eiEhGlK2j3NNGUn#%7B%22pageId%22%3A%22OkRPe584End4S_ZpMzNh%22%7D" TargetMode="External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app.diagrams.net/#G1IJDVYUTxGhDkUIrj74Vs-zoEyvO0RFuP#%7B%22pageId%22%3A%2249YOrwslYG8EvIba6zP4%22%7D" TargetMode="External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1skOHVYxasGG_9ojB03G2-7E7ZETkDUlP/view?usp=sharing" TargetMode="External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1pQPrxR7zC8iydh_ehEoc_B-fbhWzhF7l/view?usp=sharing" TargetMode="External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app.diagrams.net/#G1Cq35wpGWJMWLxBcf3DcLLeftk3cUWaGX#%7B%22pageId%22%3A%22p43_ynLGDn3kcRHDIgqx%22%7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4" y="2551825"/>
            <a:ext cx="5372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3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Zona Asistida para Animales en Protección</a:t>
            </a:r>
            <a:endParaRPr b="1" sz="33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3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ZAAP</a:t>
            </a:r>
            <a:endParaRPr b="1" sz="33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000" y="1534075"/>
            <a:ext cx="3659550" cy="12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4">
            <a:alphaModFix/>
          </a:blip>
          <a:srcRect b="0" l="0" r="0" t="1341"/>
          <a:stretch/>
        </p:blipFill>
        <p:spPr>
          <a:xfrm>
            <a:off x="7136463" y="3117075"/>
            <a:ext cx="3120626" cy="27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4fb853a34_0_3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</a:t>
            </a:r>
            <a:endParaRPr/>
          </a:p>
        </p:txBody>
      </p:sp>
      <p:pic>
        <p:nvPicPr>
          <p:cNvPr id="178" name="Google Shape;178;g364fb853a3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64fb853a34_0_37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180" name="Google Shape;180;g364fb853a34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025" y="2029425"/>
            <a:ext cx="7537851" cy="46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64fb853a34_0_37"/>
          <p:cNvSpPr txBox="1"/>
          <p:nvPr/>
        </p:nvSpPr>
        <p:spPr>
          <a:xfrm>
            <a:off x="364550" y="1451325"/>
            <a:ext cx="1138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institución </a:t>
            </a:r>
            <a:r>
              <a:rPr lang="es-MX" sz="2800">
                <a:latin typeface="Calibri"/>
                <a:ea typeface="Calibri"/>
                <a:cs typeface="Calibri"/>
                <a:sym typeface="Calibri"/>
              </a:rPr>
              <a:t>sin </a:t>
            </a: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software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4fb853a34_0_4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</a:t>
            </a:r>
            <a:endParaRPr/>
          </a:p>
        </p:txBody>
      </p:sp>
      <p:pic>
        <p:nvPicPr>
          <p:cNvPr id="188" name="Google Shape;188;g364fb853a3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64fb853a34_0_48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190" name="Google Shape;190;g364fb853a34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10348"/>
            <a:ext cx="3904200" cy="3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64fb853a34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3650" y="2052522"/>
            <a:ext cx="4109050" cy="29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64fb853a34_0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9750" y="2086277"/>
            <a:ext cx="3614500" cy="26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fb853a34_0_7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/>
          </a:p>
        </p:txBody>
      </p:sp>
      <p:pic>
        <p:nvPicPr>
          <p:cNvPr id="199" name="Google Shape;199;g364fb853a34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64fb853a34_0_75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201" name="Google Shape;201;g364fb853a34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138" y="1580131"/>
            <a:ext cx="5869724" cy="511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4fb853a34_0_8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Especificación Casos de Uso</a:t>
            </a:r>
            <a:endParaRPr sz="4000"/>
          </a:p>
        </p:txBody>
      </p:sp>
      <p:pic>
        <p:nvPicPr>
          <p:cNvPr id="208" name="Google Shape;208;g364fb853a34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64fb853a34_0_85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210" name="Google Shape;210;g364fb853a34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037" y="1588581"/>
            <a:ext cx="4125554" cy="51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64fb853a34_0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991" y="1588581"/>
            <a:ext cx="4110938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4fb853a34_0_6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/>
          </a:p>
        </p:txBody>
      </p:sp>
      <p:pic>
        <p:nvPicPr>
          <p:cNvPr id="218" name="Google Shape;218;g364fb853a3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64fb853a3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363" y="1588575"/>
            <a:ext cx="4536851" cy="258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64fb853a34_0_60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5"/>
              </a:rPr>
              <a:t>Ver documento</a:t>
            </a:r>
            <a:endParaRPr sz="1300" u="sng"/>
          </a:p>
        </p:txBody>
      </p:sp>
      <p:pic>
        <p:nvPicPr>
          <p:cNvPr id="221" name="Google Shape;221;g364fb853a34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438" y="4329475"/>
            <a:ext cx="4287673" cy="22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64fb853a34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9613" y="1588575"/>
            <a:ext cx="4761525" cy="25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64fb853a34_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8589" y="4329475"/>
            <a:ext cx="4350347" cy="237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fb853a34_0_9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Diagrama de Clases</a:t>
            </a:r>
            <a:endParaRPr/>
          </a:p>
        </p:txBody>
      </p:sp>
      <p:pic>
        <p:nvPicPr>
          <p:cNvPr id="230" name="Google Shape;230;g364fb853a34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64fb853a34_0_95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232" name="Google Shape;232;g364fb853a34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963" y="1740981"/>
            <a:ext cx="5348066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4fb853a34_0_10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Entidad Relación</a:t>
            </a:r>
            <a:endParaRPr/>
          </a:p>
        </p:txBody>
      </p:sp>
      <p:pic>
        <p:nvPicPr>
          <p:cNvPr id="239" name="Google Shape;239;g364fb853a34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64fb853a34_0_107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241" name="Google Shape;241;g364fb853a34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675" y="1605456"/>
            <a:ext cx="5374711" cy="511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4fb853a34_0_11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Modelo Relacional</a:t>
            </a:r>
            <a:endParaRPr/>
          </a:p>
        </p:txBody>
      </p:sp>
      <p:pic>
        <p:nvPicPr>
          <p:cNvPr id="248" name="Google Shape;248;g364fb853a34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64fb853a34_0_116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250" name="Google Shape;250;g364fb853a34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7525" y="1740981"/>
            <a:ext cx="7296942" cy="51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4fb853a34_0_12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Diccionario de Datos</a:t>
            </a:r>
            <a:endParaRPr/>
          </a:p>
        </p:txBody>
      </p:sp>
      <p:pic>
        <p:nvPicPr>
          <p:cNvPr id="257" name="Google Shape;257;g364fb853a34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64fb853a34_0_125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4"/>
              </a:rPr>
              <a:t>Ver documento</a:t>
            </a:r>
            <a:endParaRPr sz="1300" u="sng"/>
          </a:p>
        </p:txBody>
      </p:sp>
      <p:pic>
        <p:nvPicPr>
          <p:cNvPr id="259" name="Google Shape;259;g364fb853a34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88581"/>
            <a:ext cx="10250181" cy="511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67" name="Google Shape;267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68" name="Google Shape;268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70" name="Google Shape;270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71" name="Google Shape;271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72" name="Google Shape;272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74" name="Google Shape;274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75" name="Google Shape;275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77" name="Google Shape;277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78" name="Google Shape;278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79" name="Google Shape;279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81" name="Google Shape;281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82" name="Google Shape;282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83" name="Google Shape;28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85" name="Google Shape;285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3302712" y="1847968"/>
            <a:ext cx="5687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ZAAP</a:t>
            </a:r>
            <a:endParaRPr b="1"/>
          </a:p>
        </p:txBody>
      </p:sp>
      <p:cxnSp>
        <p:nvCxnSpPr>
          <p:cNvPr id="109" name="Google Shape;109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2"/>
          <p:cNvSpPr txBox="1"/>
          <p:nvPr/>
        </p:nvSpPr>
        <p:spPr>
          <a:xfrm>
            <a:off x="4168816" y="3463724"/>
            <a:ext cx="385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Paula Andrea Forero Borda</a:t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Jhonatan Alexander Pastuso Lozada</a:t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1174343" y="989802"/>
            <a:ext cx="2940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199395" y="698024"/>
            <a:ext cx="3514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162771" y="1580110"/>
            <a:ext cx="3854400" cy="4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 proyecto surge como respuesta a la necesidad de digitalizar los procesos de la Fundación Animalista IKIGAI en Bogotá dedicada al rescate y protección de animales de la calle.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Actualmente, la gestión se realiza de forma manual, lo que dificulta el control de rescates, adopciones, voluntariado y donaciones.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Esta presentación expone el problema identificado, los objetivos, la justificación, el alcance y la delimitación del sistema.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025" y="1714975"/>
            <a:ext cx="5823750" cy="37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Nombre del Proyecto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6653025" y="2489550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Problema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Objetivos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Alcance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Delimitación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Entregables Trimestre</a:t>
            </a:r>
            <a:endParaRPr b="1"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0" r="0" t="1341"/>
          <a:stretch/>
        </p:blipFill>
        <p:spPr>
          <a:xfrm>
            <a:off x="1940238" y="3309713"/>
            <a:ext cx="3120626" cy="27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025" y="1445627"/>
            <a:ext cx="38195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372303" y="2342346"/>
            <a:ext cx="11447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fundación de protección animal en Bogotá enfrenta problemas de: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 manual de procesos de rescate y adopción.</a:t>
            </a:r>
            <a:b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Dificultad para organizar voluntariado, ocasionalmente sin organización de la misma.</a:t>
            </a:r>
            <a:b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Dificultad en la creación de campañas de donaciones, y sin seguimiento para que los donantes puedan visualizar los avances de sus donaciones.</a:t>
            </a:r>
            <a:b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Baja participación ciudadana por falta de herramientas tecnológicas, esto genera pérdida de información, retrasos en procesos y menor impacto social.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556218" y="1286827"/>
            <a:ext cx="5043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una plataforma web que centralice y optimice la gestión de procesos de la fundación de protección animal en Bogotá, fortaleciendo la adopción, las donaciones, el voluntariado, las alertas ciudadanas y la organización de campañas.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44" name="Google Shape;144;p7"/>
          <p:cNvSpPr txBox="1"/>
          <p:nvPr/>
        </p:nvSpPr>
        <p:spPr>
          <a:xfrm>
            <a:off x="764324" y="3660486"/>
            <a:ext cx="4834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fundación.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procesos de rescate de animales.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las adopciones de animales.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voluntariado.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reportes estadísticos y gráficos.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37" y="725927"/>
            <a:ext cx="3592214" cy="2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1575" y="2157490"/>
            <a:ext cx="2577600" cy="25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850" y="3273165"/>
            <a:ext cx="3592224" cy="23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53" name="Google Shape;153;p8"/>
          <p:cNvSpPr txBox="1"/>
          <p:nvPr/>
        </p:nvSpPr>
        <p:spPr>
          <a:xfrm>
            <a:off x="372350" y="1667524"/>
            <a:ext cx="114474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solución: Se propone el desarrollo de un software que funcione como una herramienta de apoyo que sistematice las gestiones como el rescate, adopción, voluntariado, donaciones y alertas ciudadanas de la fundación IKIGAI.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importancia del sistema: Los diferentes perfiles de usuario (administrador, fundación, voluntario, donante y ciudadano), Tendrán accesibilidad a los siguientes módulos para permitir la facilidad en la sistematización: Módulo de reportes de animales, los ciudadanos podrán reportar casos y la fundación dará respuesta organizada. En el módulo de adopciones, los interesados podrán acceder a perfiles completos de animales y enviar solicitudes. Finalmente, la herramienta generará reportes gráficos e impresos para apoyar la transparencia y la toma de decisiones de la fundación.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aporte al sector: El software ZAAP representa un aporte al sector social y de bienestar animal, ya que fortalece la capacidad tecnológica de la fundación, fomenta la participación ciudadana y promueve la transparencia en el uso de recursos y donaciones.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372303" y="2224271"/>
            <a:ext cx="11447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software ZAAP permitirá a la fundación registrar animales rescatados, gestionar adopciones, organizar campañas y eventos, recibir y administrar donaciones, atender alertas ciudadanas y coordinar el voluntariado. Cada perfil de usuario tendrá acceso a funciones específicas según su rol, lo que facilita el uso y control del sistema.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 cubrirá procesos médicos veterinarios ni la administración financiera detallada de la fundación, limitándose a la trazabilidad de las donaciones recibidas y su uso general.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utilizará tecnologías como XAMPP, MySQL para la base de datos, Python (con Django) en el backend y JavaScript (con react) en el frontend, además de HTML5 y CSS3 para la interfaz. La arquitectura será modular y escalable, lo que permitirá mantener y mejorar el sistema a futuro.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4fb853a34_0_2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</a:t>
            </a:r>
            <a:endParaRPr/>
          </a:p>
        </p:txBody>
      </p:sp>
      <p:pic>
        <p:nvPicPr>
          <p:cNvPr id="168" name="Google Shape;168;g364fb853a3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79" y="219200"/>
            <a:ext cx="2763400" cy="11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64fb853a3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88" y="2044575"/>
            <a:ext cx="7580726" cy="4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64fb853a34_0_28"/>
          <p:cNvSpPr txBox="1"/>
          <p:nvPr/>
        </p:nvSpPr>
        <p:spPr>
          <a:xfrm>
            <a:off x="10767525" y="6263500"/>
            <a:ext cx="13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u="sng">
                <a:solidFill>
                  <a:schemeClr val="hlink"/>
                </a:solidFill>
                <a:hlinkClick r:id="rId5"/>
              </a:rPr>
              <a:t>Ver documento</a:t>
            </a:r>
            <a:endParaRPr sz="1300" u="sng"/>
          </a:p>
        </p:txBody>
      </p:sp>
      <p:sp>
        <p:nvSpPr>
          <p:cNvPr id="171" name="Google Shape;171;g364fb853a34_0_28"/>
          <p:cNvSpPr txBox="1"/>
          <p:nvPr/>
        </p:nvSpPr>
        <p:spPr>
          <a:xfrm>
            <a:off x="364550" y="1451325"/>
            <a:ext cx="1138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institución al implementar el software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